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Ubuntu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Merriweather Light"/>
      <p:regular r:id="rId35"/>
      <p:bold r:id="rId36"/>
      <p:italic r:id="rId37"/>
      <p:boldItalic r:id="rId38"/>
    </p:embeddedFont>
    <p:embeddedFont>
      <p:font typeface="Nuni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Open Sans SemiBold"/>
      <p:regular r:id="rId47"/>
      <p:bold r:id="rId48"/>
      <p:italic r:id="rId49"/>
      <p:boldItalic r:id="rId50"/>
    </p:embeddedFont>
    <p:embeddedFont>
      <p:font typeface="Vidaloka"/>
      <p:regular r:id="rId51"/>
    </p:embeddedFont>
    <p:embeddedFont>
      <p:font typeface="Russo One"/>
      <p:regular r:id="rId52"/>
    </p:embeddedFont>
    <p:embeddedFont>
      <p:font typeface="Crimson Text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  <p:embeddedFont>
      <p:font typeface="Century Gothic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SemiBold-bold.fntdata"/><Relationship Id="rId47" Type="http://schemas.openxmlformats.org/officeDocument/2006/relationships/font" Target="fonts/OpenSansSemiBold-regular.fntdata"/><Relationship Id="rId49" Type="http://schemas.openxmlformats.org/officeDocument/2006/relationships/font" Target="fonts/OpenSa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font" Target="fonts/Ubuntu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MerriweatherLight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MerriweatherLight-italic.fntdata"/><Relationship Id="rId36" Type="http://schemas.openxmlformats.org/officeDocument/2006/relationships/font" Target="fonts/MerriweatherLight-bold.fntdata"/><Relationship Id="rId39" Type="http://schemas.openxmlformats.org/officeDocument/2006/relationships/font" Target="fonts/Nunito-regular.fntdata"/><Relationship Id="rId38" Type="http://schemas.openxmlformats.org/officeDocument/2006/relationships/font" Target="fonts/MerriweatherLight-boldItalic.fntdata"/><Relationship Id="rId62" Type="http://schemas.openxmlformats.org/officeDocument/2006/relationships/font" Target="fonts/CenturyGothic-bold.fntdata"/><Relationship Id="rId61" Type="http://schemas.openxmlformats.org/officeDocument/2006/relationships/font" Target="fonts/CenturyGothic-regular.fntdata"/><Relationship Id="rId20" Type="http://schemas.openxmlformats.org/officeDocument/2006/relationships/slide" Target="slides/slide16.xml"/><Relationship Id="rId64" Type="http://schemas.openxmlformats.org/officeDocument/2006/relationships/font" Target="fonts/CenturyGothic-boldItalic.fntdata"/><Relationship Id="rId63" Type="http://schemas.openxmlformats.org/officeDocument/2006/relationships/font" Target="fonts/CenturyGothic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29" Type="http://schemas.openxmlformats.org/officeDocument/2006/relationships/font" Target="fonts/Ubuntu-italic.fntdata"/><Relationship Id="rId51" Type="http://schemas.openxmlformats.org/officeDocument/2006/relationships/font" Target="fonts/Vidaloka-regular.fntdata"/><Relationship Id="rId50" Type="http://schemas.openxmlformats.org/officeDocument/2006/relationships/font" Target="fonts/OpenSansSemiBold-boldItalic.fntdata"/><Relationship Id="rId53" Type="http://schemas.openxmlformats.org/officeDocument/2006/relationships/font" Target="fonts/CrimsonText-regular.fntdata"/><Relationship Id="rId52" Type="http://schemas.openxmlformats.org/officeDocument/2006/relationships/font" Target="fonts/RussoOne-regular.fntdata"/><Relationship Id="rId11" Type="http://schemas.openxmlformats.org/officeDocument/2006/relationships/slide" Target="slides/slide7.xml"/><Relationship Id="rId55" Type="http://schemas.openxmlformats.org/officeDocument/2006/relationships/font" Target="fonts/CrimsonText-italic.fntdata"/><Relationship Id="rId10" Type="http://schemas.openxmlformats.org/officeDocument/2006/relationships/slide" Target="slides/slide6.xml"/><Relationship Id="rId54" Type="http://schemas.openxmlformats.org/officeDocument/2006/relationships/font" Target="fonts/CrimsonText-bold.fntdata"/><Relationship Id="rId13" Type="http://schemas.openxmlformats.org/officeDocument/2006/relationships/slide" Target="slides/slide9.xml"/><Relationship Id="rId57" Type="http://schemas.openxmlformats.org/officeDocument/2006/relationships/font" Target="fonts/OpenSans-regular.fntdata"/><Relationship Id="rId12" Type="http://schemas.openxmlformats.org/officeDocument/2006/relationships/slide" Target="slides/slide8.xml"/><Relationship Id="rId56" Type="http://schemas.openxmlformats.org/officeDocument/2006/relationships/font" Target="fonts/CrimsonText-boldItalic.fntdata"/><Relationship Id="rId15" Type="http://schemas.openxmlformats.org/officeDocument/2006/relationships/slide" Target="slides/slide11.xml"/><Relationship Id="rId59" Type="http://schemas.openxmlformats.org/officeDocument/2006/relationships/font" Target="fonts/OpenSans-italic.fntdata"/><Relationship Id="rId14" Type="http://schemas.openxmlformats.org/officeDocument/2006/relationships/slide" Target="slides/slide10.xml"/><Relationship Id="rId58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a3830d23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a3830d23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a3830d23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a3830d23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a7af324f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a7af324f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a7af324f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fa7af324f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a3830d23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a3830d23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a3830d23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fa3830d23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a3830d23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a3830d23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a3830d23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fa3830d23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a3830d2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a3830d2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13e26f07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13e26f07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a3830d2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a3830d2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a3830d23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fa3830d23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13e26f07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013e26f07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13e26f07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13e26f07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a7af324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a7af324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a3830d23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a3830d23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a7af324f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a7af324f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a3830d23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a3830d23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a3830d23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a3830d23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a3830d2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a3830d2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a3830d23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fa3830d23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8" name="Google Shape;7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8" name="Google Shape;88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0" name="Google Shape;90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" name="Google Shape;92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4" name="Google Shape;94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99" name="Google Shape;99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5" name="Google Shape;105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0" name="Google Shape;110;p15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1" name="Google Shape;111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6" name="Google Shape;116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1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4" name="Google Shape;124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31" name="Google Shape;131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2" type="subTitle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3" type="subTitle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4" type="subTitle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5" type="subTitle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6" type="subTitle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43" name="Google Shape;143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2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2" type="subTitle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3" type="subTitle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4" type="subTitle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5" type="subTitle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6" type="subTitle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54" name="Google Shape;154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idx="1" type="subTitle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2" type="subTitle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3" type="subTitle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4" type="subTitle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5" type="subTitle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idx="6" type="subTitle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7" type="subTitle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8" type="subTitle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9" type="subTitle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13" type="subTitle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14" type="subTitle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15" type="subTitle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1" name="Google Shape;171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2" type="subTitle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3" type="subTitle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4" type="subTitle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5" type="subTitle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idx="6" type="subTitle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7" type="subTitle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8" type="subTitle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84" name="Google Shape;184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idx="1" type="subTitle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2" type="subTitle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3" type="subTitle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1" name="Google Shape;191;p23"/>
          <p:cNvSpPr txBox="1"/>
          <p:nvPr>
            <p:ph idx="4" type="subTitle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5" type="subTitle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6" type="subTitle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type="title"/>
          </p:nvPr>
        </p:nvSpPr>
        <p:spPr>
          <a:xfrm>
            <a:off x="713225" y="445025"/>
            <a:ext cx="4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95" name="Google Shape;195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idx="1" type="subTitle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2" type="subTitle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3" type="subTitle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3" name="Google Shape;203;p24"/>
          <p:cNvSpPr txBox="1"/>
          <p:nvPr>
            <p:ph idx="4" type="subTitle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5" type="subTitle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5" name="Google Shape;205;p24"/>
          <p:cNvSpPr txBox="1"/>
          <p:nvPr>
            <p:ph idx="6" type="subTitle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7" type="subTitle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8" type="subTitle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09" name="Google Shape;209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5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5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5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5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5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9" name="Google Shape;219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26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5" name="Google Shape;225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30" name="Google Shape;230;p27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231" name="Google Shape;231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8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7" name="Google Shape;237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47" name="Google Shape;247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4" name="Google Shape;254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9" name="Google Shape;29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" name="Google Shape;39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5" name="Google Shape;45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2360375" y="1433050"/>
            <a:ext cx="172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subTitle"/>
          </p:nvPr>
        </p:nvSpPr>
        <p:spPr>
          <a:xfrm>
            <a:off x="2247500" y="1790050"/>
            <a:ext cx="5160300" cy="24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2" name="Google Shape;52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7" name="Google Shape;57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5" name="Google Shape;65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13225" y="539500"/>
            <a:ext cx="3557100" cy="9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71" name="Google Shape;71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8.jpg"/><Relationship Id="rId7" Type="http://schemas.openxmlformats.org/officeDocument/2006/relationships/image" Target="../media/image6.png"/><Relationship Id="rId8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1.jpg"/><Relationship Id="rId5" Type="http://schemas.openxmlformats.org/officeDocument/2006/relationships/image" Target="../media/image18.jpg"/><Relationship Id="rId6" Type="http://schemas.openxmlformats.org/officeDocument/2006/relationships/image" Target="../media/image6.png"/><Relationship Id="rId7" Type="http://schemas.openxmlformats.org/officeDocument/2006/relationships/image" Target="../media/image20.jp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ctrTitle"/>
          </p:nvPr>
        </p:nvSpPr>
        <p:spPr>
          <a:xfrm>
            <a:off x="4152550" y="979200"/>
            <a:ext cx="4892400" cy="26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None/>
            </a:pPr>
            <a:r>
              <a:rPr lang="en" sz="3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TREC 2021</a:t>
            </a:r>
            <a:br>
              <a:rPr lang="en" sz="3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3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FAIR RANKING TRACK OVERVIEW</a:t>
            </a:r>
            <a:endParaRPr sz="36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34"/>
          <p:cNvSpPr txBox="1"/>
          <p:nvPr>
            <p:ph idx="1" type="subTitle"/>
          </p:nvPr>
        </p:nvSpPr>
        <p:spPr>
          <a:xfrm>
            <a:off x="1140350" y="979200"/>
            <a:ext cx="2648400" cy="33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Michael Ekstrand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Boise State University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Graham McDonald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University of Glasgow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Amifa Raj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Boise State University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Isaac Johnson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Wikimedia Foundation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Morten Warncke-Wang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</a:rPr>
              <a:t>Wikimedia Foundation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 Objectives</a:t>
            </a:r>
            <a:endParaRPr/>
          </a:p>
        </p:txBody>
      </p:sp>
      <p:sp>
        <p:nvSpPr>
          <p:cNvPr id="440" name="Google Shape;440;p43"/>
          <p:cNvSpPr txBox="1"/>
          <p:nvPr>
            <p:ph idx="1" type="body"/>
          </p:nvPr>
        </p:nvSpPr>
        <p:spPr>
          <a:xfrm>
            <a:off x="713225" y="1524675"/>
            <a:ext cx="8286000" cy="23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Relevant documents come before irrelevant documents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Fairness goal:	</a:t>
            </a:r>
            <a:r>
              <a:rPr lang="en" sz="1500">
                <a:solidFill>
                  <a:schemeClr val="dk1"/>
                </a:solidFill>
              </a:rPr>
              <a:t>G</a:t>
            </a:r>
            <a:r>
              <a:rPr lang="en" sz="1500">
                <a:solidFill>
                  <a:schemeClr val="dk1"/>
                </a:solidFill>
              </a:rPr>
              <a:t>roup exposure is fairly distributed according to the average of the distribution of relevant documents and the distribution of global population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Relevant documents are sorted in nonincreasing order of work needed (Task 2)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Articles that need more editing will be on top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For each query participants have to submit: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Task 1: single ranking consisting of 1000 articles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Task 2: 100 rankings each consisting of 50 articles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41" name="Google Shape;44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</a:t>
            </a:r>
            <a:endParaRPr/>
          </a:p>
        </p:txBody>
      </p:sp>
      <p:sp>
        <p:nvSpPr>
          <p:cNvPr id="447" name="Google Shape;447;p44"/>
          <p:cNvSpPr txBox="1"/>
          <p:nvPr>
            <p:ph idx="1" type="body"/>
          </p:nvPr>
        </p:nvSpPr>
        <p:spPr>
          <a:xfrm>
            <a:off x="713250" y="1448550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NIST assessors annotated the articles with binary relevance score.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Annotation were incomplete because: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Task 2 generates massive data (~700,000 article-topic pairs)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Incomplete articles and not having enough information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We obtained </a:t>
            </a:r>
            <a:r>
              <a:rPr lang="en" sz="1500">
                <a:solidFill>
                  <a:schemeClr val="dk1"/>
                </a:solidFill>
              </a:rPr>
              <a:t>assessment</a:t>
            </a:r>
            <a:r>
              <a:rPr lang="en" sz="1500">
                <a:solidFill>
                  <a:schemeClr val="dk1"/>
                </a:solidFill>
              </a:rPr>
              <a:t> through </a:t>
            </a:r>
            <a:r>
              <a:rPr lang="en" sz="1500">
                <a:solidFill>
                  <a:schemeClr val="dk1"/>
                </a:solidFill>
              </a:rPr>
              <a:t>tiered</a:t>
            </a:r>
            <a:r>
              <a:rPr lang="en" sz="1500">
                <a:solidFill>
                  <a:schemeClr val="dk1"/>
                </a:solidFill>
              </a:rPr>
              <a:t>-pooling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first 20 items of all rankings for Task 1 (all queries)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first 5 items of the first 25 rankings from every submission to Task 2 (about 75% of the queries).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48" name="Google Shape;44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Strategy</a:t>
            </a:r>
            <a:endParaRPr/>
          </a:p>
        </p:txBody>
      </p:sp>
      <p:sp>
        <p:nvSpPr>
          <p:cNvPr id="454" name="Google Shape;454;p45"/>
          <p:cNvSpPr txBox="1"/>
          <p:nvPr>
            <p:ph idx="1" type="body"/>
          </p:nvPr>
        </p:nvSpPr>
        <p:spPr>
          <a:xfrm>
            <a:off x="713250" y="1272925"/>
            <a:ext cx="7717500" cy="21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Fairness with respect to </a:t>
            </a:r>
            <a:r>
              <a:rPr i="1" lang="en" sz="1500">
                <a:solidFill>
                  <a:schemeClr val="dk1"/>
                </a:solidFill>
              </a:rPr>
              <a:t>geographic </a:t>
            </a:r>
            <a:r>
              <a:rPr lang="en" sz="1500">
                <a:solidFill>
                  <a:schemeClr val="dk1"/>
                </a:solidFill>
              </a:rPr>
              <a:t>and </a:t>
            </a:r>
            <a:r>
              <a:rPr i="1" lang="en" sz="1500">
                <a:solidFill>
                  <a:schemeClr val="dk1"/>
                </a:solidFill>
              </a:rPr>
              <a:t>gender </a:t>
            </a:r>
            <a:r>
              <a:rPr lang="en" sz="1500">
                <a:solidFill>
                  <a:schemeClr val="dk1"/>
                </a:solidFill>
              </a:rPr>
              <a:t>information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“unknown” as a seperate group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Log discounting for attention weight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 exposure of group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Compare with target exposure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55" name="Google Shape;45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45"/>
          <p:cNvPicPr preferRelativeResize="0"/>
          <p:nvPr/>
        </p:nvPicPr>
        <p:blipFill rotWithShape="1">
          <a:blip r:embed="rId3">
            <a:alphaModFix/>
          </a:blip>
          <a:srcRect b="29438" l="0" r="0" t="0"/>
          <a:stretch/>
        </p:blipFill>
        <p:spPr>
          <a:xfrm>
            <a:off x="3196225" y="1694325"/>
            <a:ext cx="1788025" cy="3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Exposure</a:t>
            </a:r>
            <a:endParaRPr/>
          </a:p>
        </p:txBody>
      </p:sp>
      <p:sp>
        <p:nvSpPr>
          <p:cNvPr id="462" name="Google Shape;46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46"/>
          <p:cNvSpPr txBox="1"/>
          <p:nvPr/>
        </p:nvSpPr>
        <p:spPr>
          <a:xfrm>
            <a:off x="186350" y="1310850"/>
            <a:ext cx="11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Ranked list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6"/>
          <p:cNvSpPr/>
          <p:nvPr/>
        </p:nvSpPr>
        <p:spPr>
          <a:xfrm>
            <a:off x="3324575" y="1507450"/>
            <a:ext cx="2057400" cy="49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r>
              <a:rPr lang="en"/>
              <a:t> set from Wikipedia</a:t>
            </a:r>
            <a:endParaRPr/>
          </a:p>
        </p:txBody>
      </p:sp>
      <p:sp>
        <p:nvSpPr>
          <p:cNvPr id="465" name="Google Shape;465;p46"/>
          <p:cNvSpPr/>
          <p:nvPr/>
        </p:nvSpPr>
        <p:spPr>
          <a:xfrm>
            <a:off x="3311525" y="3344900"/>
            <a:ext cx="2083500" cy="49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population</a:t>
            </a:r>
            <a:endParaRPr/>
          </a:p>
        </p:txBody>
      </p:sp>
      <p:pic>
        <p:nvPicPr>
          <p:cNvPr descr="Document" id="466" name="Google Shape;4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60" y="1775391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467" name="Google Shape;4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60" y="2682208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468" name="Google Shape;46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60" y="3530426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9" name="Google Shape;469;p46"/>
          <p:cNvSpPr/>
          <p:nvPr/>
        </p:nvSpPr>
        <p:spPr>
          <a:xfrm>
            <a:off x="1304800" y="2567125"/>
            <a:ext cx="1630800" cy="27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Exposure vector</a:t>
            </a:r>
            <a:endParaRPr/>
          </a:p>
        </p:txBody>
      </p:sp>
      <p:sp>
        <p:nvSpPr>
          <p:cNvPr id="470" name="Google Shape;470;p46"/>
          <p:cNvSpPr/>
          <p:nvPr/>
        </p:nvSpPr>
        <p:spPr>
          <a:xfrm>
            <a:off x="363925" y="1676400"/>
            <a:ext cx="639900" cy="286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...</a:t>
            </a:r>
            <a:endParaRPr b="1"/>
          </a:p>
        </p:txBody>
      </p:sp>
      <p:cxnSp>
        <p:nvCxnSpPr>
          <p:cNvPr id="471" name="Google Shape;471;p46"/>
          <p:cNvCxnSpPr>
            <a:endCxn id="469" idx="1"/>
          </p:cNvCxnSpPr>
          <p:nvPr/>
        </p:nvCxnSpPr>
        <p:spPr>
          <a:xfrm>
            <a:off x="1016200" y="2705125"/>
            <a:ext cx="28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46"/>
          <p:cNvCxnSpPr>
            <a:stCxn id="469" idx="3"/>
            <a:endCxn id="464" idx="1"/>
          </p:cNvCxnSpPr>
          <p:nvPr/>
        </p:nvCxnSpPr>
        <p:spPr>
          <a:xfrm flipH="1" rot="10800000">
            <a:off x="2935600" y="1755025"/>
            <a:ext cx="389100" cy="9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46"/>
          <p:cNvCxnSpPr>
            <a:stCxn id="469" idx="3"/>
            <a:endCxn id="465" idx="1"/>
          </p:cNvCxnSpPr>
          <p:nvPr/>
        </p:nvCxnSpPr>
        <p:spPr>
          <a:xfrm>
            <a:off x="2935600" y="2705125"/>
            <a:ext cx="375900" cy="8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46"/>
          <p:cNvSpPr txBox="1"/>
          <p:nvPr/>
        </p:nvSpPr>
        <p:spPr>
          <a:xfrm>
            <a:off x="3173500" y="3868350"/>
            <a:ext cx="4314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World population for geography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Equality for gender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46"/>
          <p:cNvSpPr/>
          <p:nvPr/>
        </p:nvSpPr>
        <p:spPr>
          <a:xfrm>
            <a:off x="5131900" y="2535675"/>
            <a:ext cx="966000" cy="27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</a:t>
            </a:r>
            <a:endParaRPr/>
          </a:p>
        </p:txBody>
      </p:sp>
      <p:cxnSp>
        <p:nvCxnSpPr>
          <p:cNvPr id="476" name="Google Shape;476;p46"/>
          <p:cNvCxnSpPr>
            <a:stCxn id="464" idx="3"/>
            <a:endCxn id="475" idx="0"/>
          </p:cNvCxnSpPr>
          <p:nvPr/>
        </p:nvCxnSpPr>
        <p:spPr>
          <a:xfrm>
            <a:off x="5381975" y="1754950"/>
            <a:ext cx="232800" cy="780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46"/>
          <p:cNvCxnSpPr>
            <a:stCxn id="465" idx="3"/>
            <a:endCxn id="475" idx="2"/>
          </p:cNvCxnSpPr>
          <p:nvPr/>
        </p:nvCxnSpPr>
        <p:spPr>
          <a:xfrm flipH="1" rot="10800000">
            <a:off x="5395025" y="2811800"/>
            <a:ext cx="219900" cy="780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8" name="Google Shape;478;p46"/>
          <p:cNvSpPr/>
          <p:nvPr/>
        </p:nvSpPr>
        <p:spPr>
          <a:xfrm>
            <a:off x="6375775" y="1250425"/>
            <a:ext cx="2729700" cy="24360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 txBox="1"/>
          <p:nvPr/>
        </p:nvSpPr>
        <p:spPr>
          <a:xfrm>
            <a:off x="6307600" y="1509750"/>
            <a:ext cx="2729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Wikipedia has well-documented bias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Imbalance in group distribution in topic relevance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 data on ideal distribution for any particular topic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 txBox="1"/>
          <p:nvPr>
            <p:ph type="title"/>
          </p:nvPr>
        </p:nvSpPr>
        <p:spPr>
          <a:xfrm>
            <a:off x="713225" y="445025"/>
            <a:ext cx="72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Single Ranking</a:t>
            </a:r>
            <a:endParaRPr/>
          </a:p>
        </p:txBody>
      </p:sp>
      <p:sp>
        <p:nvSpPr>
          <p:cNvPr id="485" name="Google Shape;485;p47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Relevance</a:t>
            </a:r>
            <a:r>
              <a:rPr b="1" lang="en" sz="1500"/>
              <a:t> Metric</a:t>
            </a:r>
            <a:r>
              <a:rPr lang="en" sz="1500"/>
              <a:t>: NDCG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Fair Ranking Metric:</a:t>
            </a:r>
            <a:r>
              <a:rPr lang="en" sz="1500"/>
              <a:t> Attention Weighted Rank Fairness (AWRF)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Jensen -shannon divergence between target and given exposure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Combine fairness metric and relevance metric</a:t>
            </a:r>
            <a:endParaRPr sz="1500"/>
          </a:p>
        </p:txBody>
      </p:sp>
      <p:pic>
        <p:nvPicPr>
          <p:cNvPr id="486" name="Google Shape;4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588" y="2207675"/>
            <a:ext cx="6682824" cy="11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7"/>
          <p:cNvSpPr txBox="1"/>
          <p:nvPr/>
        </p:nvSpPr>
        <p:spPr>
          <a:xfrm>
            <a:off x="0" y="4823925"/>
            <a:ext cx="78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P. Sapiezynski, W. Zeng, R. E Robertson, A. Mislove, and C. Wilson.  WWW 2019 </a:t>
            </a:r>
            <a:endParaRPr sz="1200"/>
          </a:p>
        </p:txBody>
      </p:sp>
      <p:sp>
        <p:nvSpPr>
          <p:cNvPr id="488" name="Google Shape;48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9" name="Google Shape;4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975" y="4018600"/>
            <a:ext cx="2550799" cy="2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/>
          <p:nvPr>
            <p:ph type="title"/>
          </p:nvPr>
        </p:nvSpPr>
        <p:spPr>
          <a:xfrm>
            <a:off x="713225" y="445025"/>
            <a:ext cx="71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Metric for Stochastic Rankings</a:t>
            </a:r>
            <a:endParaRPr/>
          </a:p>
        </p:txBody>
      </p:sp>
      <p:sp>
        <p:nvSpPr>
          <p:cNvPr id="495" name="Google Shape;495;p48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Expected Exposure Metric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π(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ρ, q) = P(ρ,q)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π ranking policy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 user query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ρ document ranking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8"/>
          <p:cNvSpPr txBox="1"/>
          <p:nvPr/>
        </p:nvSpPr>
        <p:spPr>
          <a:xfrm>
            <a:off x="25" y="4770800"/>
            <a:ext cx="91440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F. Diaz, B. Mitra, M. D. Ekstrand, A. J. Biega, B. Carterette. Evaluating stochastic rankings with expected exposure. CIKM, 2020.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7" name="Google Shape;4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588" y="1990525"/>
            <a:ext cx="3659225" cy="13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9"/>
          <p:cNvSpPr txBox="1"/>
          <p:nvPr>
            <p:ph type="title"/>
          </p:nvPr>
        </p:nvSpPr>
        <p:spPr>
          <a:xfrm>
            <a:off x="713225" y="445025"/>
            <a:ext cx="714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Metric for Stochastic Rankings</a:t>
            </a:r>
            <a:endParaRPr/>
          </a:p>
        </p:txBody>
      </p:sp>
      <p:sp>
        <p:nvSpPr>
          <p:cNvPr id="504" name="Google Shape;504;p49"/>
          <p:cNvSpPr txBox="1"/>
          <p:nvPr>
            <p:ph idx="1" type="body"/>
          </p:nvPr>
        </p:nvSpPr>
        <p:spPr>
          <a:xfrm>
            <a:off x="713263" y="1246363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Expected Exposure Metric for Group Fairness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This is </a:t>
            </a:r>
            <a:r>
              <a:rPr b="1" lang="en" sz="1600"/>
              <a:t>Expected Exposure Loss (EE-L)</a:t>
            </a:r>
            <a:endParaRPr b="1" sz="1600"/>
          </a:p>
        </p:txBody>
      </p:sp>
      <p:sp>
        <p:nvSpPr>
          <p:cNvPr id="505" name="Google Shape;505;p49"/>
          <p:cNvSpPr txBox="1"/>
          <p:nvPr/>
        </p:nvSpPr>
        <p:spPr>
          <a:xfrm>
            <a:off x="25" y="4770800"/>
            <a:ext cx="91440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F. Diaz, B. Mitra, M. D. Ekstrand, A. J. Biega, B. Carterette. Evaluating stochastic rankings with expected exposure. CIKM, 2020.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0" y="1855175"/>
            <a:ext cx="4355625" cy="18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8" name="Google Shape;5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000" y="2323463"/>
            <a:ext cx="3195850" cy="4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9"/>
          <p:cNvSpPr txBox="1"/>
          <p:nvPr/>
        </p:nvSpPr>
        <p:spPr>
          <a:xfrm>
            <a:off x="5896550" y="1474925"/>
            <a:ext cx="20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Expected-Exposure Disparity (EE-D)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0" name="Google Shape;510;p49"/>
          <p:cNvCxnSpPr/>
          <p:nvPr/>
        </p:nvCxnSpPr>
        <p:spPr>
          <a:xfrm rot="10800000">
            <a:off x="6721750" y="2050600"/>
            <a:ext cx="0" cy="2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1" name="Google Shape;511;p49"/>
          <p:cNvSpPr txBox="1"/>
          <p:nvPr/>
        </p:nvSpPr>
        <p:spPr>
          <a:xfrm>
            <a:off x="6533575" y="3249300"/>
            <a:ext cx="202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Expected-Exposure Relevance (EE-R)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2" name="Google Shape;512;p49"/>
          <p:cNvCxnSpPr>
            <a:stCxn id="511" idx="0"/>
          </p:cNvCxnSpPr>
          <p:nvPr/>
        </p:nvCxnSpPr>
        <p:spPr>
          <a:xfrm>
            <a:off x="7545175" y="32493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49"/>
          <p:cNvCxnSpPr>
            <a:endCxn id="511" idx="0"/>
          </p:cNvCxnSpPr>
          <p:nvPr/>
        </p:nvCxnSpPr>
        <p:spPr>
          <a:xfrm flipH="1">
            <a:off x="7545175" y="2849100"/>
            <a:ext cx="1800" cy="4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0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Submissions</a:t>
            </a:r>
            <a:endParaRPr/>
          </a:p>
        </p:txBody>
      </p:sp>
      <p:sp>
        <p:nvSpPr>
          <p:cNvPr id="519" name="Google Shape;519;p50"/>
          <p:cNvSpPr txBox="1"/>
          <p:nvPr/>
        </p:nvSpPr>
        <p:spPr>
          <a:xfrm>
            <a:off x="958950" y="1238900"/>
            <a:ext cx="722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received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Submissions from 4 teams for Task 1 (13 runs total)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Submissions from 3 teams for Task 2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(11 runs total)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Approaches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50"/>
          <p:cNvSpPr txBox="1"/>
          <p:nvPr/>
        </p:nvSpPr>
        <p:spPr>
          <a:xfrm>
            <a:off x="1197150" y="2410525"/>
            <a:ext cx="3215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Task 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RoBERTa for text fields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BM25 for ranking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Implicit diversification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Tailored Diversification with Data Fusion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Relevance-only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50"/>
          <p:cNvSpPr txBox="1"/>
          <p:nvPr/>
        </p:nvSpPr>
        <p:spPr>
          <a:xfrm>
            <a:off x="4620775" y="2410525"/>
            <a:ext cx="3215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Task 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RoBERTa for text fields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BM25 for ranking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Tailored Diversification with Data Fusion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Relevance-only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</a:t>
            </a:r>
            <a:r>
              <a:rPr lang="en"/>
              <a:t>Task 1</a:t>
            </a:r>
            <a:endParaRPr/>
          </a:p>
        </p:txBody>
      </p:sp>
      <p:pic>
        <p:nvPicPr>
          <p:cNvPr id="528" name="Google Shape;5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63850"/>
            <a:ext cx="4591275" cy="327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1"/>
          <p:cNvSpPr txBox="1"/>
          <p:nvPr/>
        </p:nvSpPr>
        <p:spPr>
          <a:xfrm>
            <a:off x="3563550" y="4473825"/>
            <a:ext cx="184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Higher score is better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333" y="1201625"/>
            <a:ext cx="3361742" cy="327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1"/>
          <p:cNvSpPr txBox="1"/>
          <p:nvPr/>
        </p:nvSpPr>
        <p:spPr>
          <a:xfrm>
            <a:off x="7249600" y="4473825"/>
            <a:ext cx="87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NDCG ↑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51"/>
          <p:cNvSpPr txBox="1"/>
          <p:nvPr/>
        </p:nvSpPr>
        <p:spPr>
          <a:xfrm rot="-5400000">
            <a:off x="5465225" y="2684675"/>
            <a:ext cx="713700" cy="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AWRF ↑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Result: Task 2</a:t>
            </a:r>
            <a:endParaRPr/>
          </a:p>
        </p:txBody>
      </p:sp>
      <p:sp>
        <p:nvSpPr>
          <p:cNvPr id="539" name="Google Shape;539;p52"/>
          <p:cNvSpPr txBox="1"/>
          <p:nvPr/>
        </p:nvSpPr>
        <p:spPr>
          <a:xfrm>
            <a:off x="2338925" y="4473825"/>
            <a:ext cx="16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Lower EE-L is better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0" name="Google Shape;5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170125"/>
            <a:ext cx="5045889" cy="31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380" y="1170125"/>
            <a:ext cx="3069299" cy="312683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 txBox="1"/>
          <p:nvPr/>
        </p:nvSpPr>
        <p:spPr>
          <a:xfrm>
            <a:off x="7129950" y="4234200"/>
            <a:ext cx="7527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EE-R ↑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52"/>
          <p:cNvSpPr txBox="1"/>
          <p:nvPr/>
        </p:nvSpPr>
        <p:spPr>
          <a:xfrm rot="-5400000">
            <a:off x="5419725" y="2397500"/>
            <a:ext cx="7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EE-D ↓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2"/>
          <p:cNvSpPr txBox="1"/>
          <p:nvPr/>
        </p:nvSpPr>
        <p:spPr>
          <a:xfrm>
            <a:off x="5716525" y="4473825"/>
            <a:ext cx="342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Lower EE-D is better; higher EE-R is better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gnifying glass" id="285" name="Google Shape;28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860" y="856522"/>
            <a:ext cx="742964" cy="8850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ears" id="286" name="Google Shape;28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0235" y="868987"/>
            <a:ext cx="742964" cy="8850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287" name="Google Shape;28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9860" y="2122574"/>
            <a:ext cx="742964" cy="8850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288" name="Google Shape;288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8760" y="886016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289" name="Google Shape;28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8760" y="1734233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290" name="Google Shape;29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8760" y="2582451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291" name="Google Shape;29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8760" y="3430668"/>
            <a:ext cx="508390" cy="60564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292" name="Google Shape;29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8775" y="886016"/>
            <a:ext cx="508390" cy="6056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293" name="Google Shape;29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8775" y="2172107"/>
            <a:ext cx="508390" cy="6056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294" name="Google Shape;29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8775" y="3433786"/>
            <a:ext cx="508390" cy="6056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5" name="Google Shape;295;p35"/>
          <p:cNvCxnSpPr>
            <a:stCxn id="292" idx="1"/>
            <a:endCxn id="288" idx="3"/>
          </p:cNvCxnSpPr>
          <p:nvPr/>
        </p:nvCxnSpPr>
        <p:spPr>
          <a:xfrm rot="10800000">
            <a:off x="6537075" y="1188840"/>
            <a:ext cx="731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6" name="Google Shape;296;p35"/>
          <p:cNvCxnSpPr>
            <a:stCxn id="293" idx="1"/>
            <a:endCxn id="289" idx="3"/>
          </p:cNvCxnSpPr>
          <p:nvPr/>
        </p:nvCxnSpPr>
        <p:spPr>
          <a:xfrm rot="10800000">
            <a:off x="6537075" y="2036931"/>
            <a:ext cx="731700" cy="43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7" name="Google Shape;297;p35"/>
          <p:cNvCxnSpPr>
            <a:stCxn id="293" idx="1"/>
            <a:endCxn id="290" idx="3"/>
          </p:cNvCxnSpPr>
          <p:nvPr/>
        </p:nvCxnSpPr>
        <p:spPr>
          <a:xfrm flipH="1">
            <a:off x="6537075" y="2474931"/>
            <a:ext cx="731700" cy="41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8" name="Google Shape;298;p35"/>
          <p:cNvCxnSpPr>
            <a:stCxn id="294" idx="1"/>
            <a:endCxn id="291" idx="3"/>
          </p:cNvCxnSpPr>
          <p:nvPr/>
        </p:nvCxnSpPr>
        <p:spPr>
          <a:xfrm rot="10800000">
            <a:off x="6537075" y="3733610"/>
            <a:ext cx="731700" cy="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9" name="Google Shape;299;p35"/>
          <p:cNvSpPr txBox="1"/>
          <p:nvPr/>
        </p:nvSpPr>
        <p:spPr>
          <a:xfrm>
            <a:off x="939125" y="419275"/>
            <a:ext cx="8337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Query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984493" y="3087263"/>
            <a:ext cx="8337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User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3538600" y="413975"/>
            <a:ext cx="907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Ranking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5741201" y="420963"/>
            <a:ext cx="1299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Documents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7106050" y="420963"/>
            <a:ext cx="20886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Protected Attributes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4" name="Google Shape;304;p35"/>
          <p:cNvCxnSpPr>
            <a:stCxn id="285" idx="3"/>
            <a:endCxn id="286" idx="1"/>
          </p:cNvCxnSpPr>
          <p:nvPr/>
        </p:nvCxnSpPr>
        <p:spPr>
          <a:xfrm>
            <a:off x="1772824" y="1299070"/>
            <a:ext cx="1857300" cy="1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p35"/>
          <p:cNvCxnSpPr/>
          <p:nvPr/>
        </p:nvCxnSpPr>
        <p:spPr>
          <a:xfrm>
            <a:off x="4373199" y="1316729"/>
            <a:ext cx="129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p35"/>
          <p:cNvCxnSpPr>
            <a:stCxn id="287" idx="0"/>
            <a:endCxn id="285" idx="2"/>
          </p:cNvCxnSpPr>
          <p:nvPr/>
        </p:nvCxnSpPr>
        <p:spPr>
          <a:xfrm rot="10800000">
            <a:off x="1401342" y="1741574"/>
            <a:ext cx="0" cy="38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7" name="Google Shape;307;p35"/>
          <p:cNvCxnSpPr/>
          <p:nvPr/>
        </p:nvCxnSpPr>
        <p:spPr>
          <a:xfrm flipH="1">
            <a:off x="1907348" y="1933804"/>
            <a:ext cx="3803100" cy="59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8" name="Google Shape;308;p35"/>
          <p:cNvCxnSpPr/>
          <p:nvPr/>
        </p:nvCxnSpPr>
        <p:spPr>
          <a:xfrm flipH="1" rot="10800000">
            <a:off x="1973390" y="2269258"/>
            <a:ext cx="3841800" cy="67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9" name="Google Shape;309;p35"/>
          <p:cNvSpPr txBox="1"/>
          <p:nvPr/>
        </p:nvSpPr>
        <p:spPr>
          <a:xfrm rot="-547505">
            <a:off x="2551241" y="1927755"/>
            <a:ext cx="1131216" cy="356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Exposure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 rot="-596823">
            <a:off x="2889612" y="2783834"/>
            <a:ext cx="996885" cy="356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Attention</a:t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35"/>
          <p:cNvSpPr txBox="1"/>
          <p:nvPr/>
        </p:nvSpPr>
        <p:spPr>
          <a:xfrm>
            <a:off x="0" y="4169975"/>
            <a:ext cx="69627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Do articles 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associated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with protected 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attributes</a:t>
            </a:r>
            <a:r>
              <a:rPr lang="en"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get fair exposure?</a:t>
            </a:r>
            <a:endParaRPr sz="1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51" name="Google Shape;551;p53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Fairness Criteria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Geography: incomplete location </a:t>
            </a:r>
            <a:r>
              <a:rPr lang="en" sz="1500"/>
              <a:t>information</a:t>
            </a:r>
            <a:r>
              <a:rPr lang="en" sz="1500"/>
              <a:t>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Gender: possibility of </a:t>
            </a:r>
            <a:r>
              <a:rPr lang="en" sz="1500"/>
              <a:t>misgendering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Relevance Criteria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Missing relevance information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Coarse way to measure work needed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Incomplete assessment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Task Definition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Doesn’t consider </a:t>
            </a:r>
            <a:r>
              <a:rPr lang="en" sz="1500"/>
              <a:t>missing</a:t>
            </a:r>
            <a:r>
              <a:rPr lang="en" sz="1500"/>
              <a:t> or deleted articles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There are more important protected attributes </a:t>
            </a:r>
            <a:endParaRPr sz="1500"/>
          </a:p>
        </p:txBody>
      </p:sp>
      <p:sp>
        <p:nvSpPr>
          <p:cNvPr id="552" name="Google Shape;55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558" name="Google Shape;558;p54"/>
          <p:cNvSpPr txBox="1"/>
          <p:nvPr>
            <p:ph idx="1" type="body"/>
          </p:nvPr>
        </p:nvSpPr>
        <p:spPr>
          <a:xfrm>
            <a:off x="713250" y="1272925"/>
            <a:ext cx="77175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Our assessment budget was not enough for assessing the dataset generated by stochastic ranking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Dealing with missing group labels was difficult in intersection</a:t>
            </a:r>
            <a:endParaRPr sz="1600"/>
          </a:p>
        </p:txBody>
      </p:sp>
      <p:sp>
        <p:nvSpPr>
          <p:cNvPr id="559" name="Google Shape;559;p54"/>
          <p:cNvSpPr txBox="1"/>
          <p:nvPr/>
        </p:nvSpPr>
        <p:spPr>
          <a:xfrm>
            <a:off x="614825" y="3300175"/>
            <a:ext cx="852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Fair Ranking Track Plenary Session is on November 16th (9am - 12pm)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0" name="Google Shape;56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5"/>
          <p:cNvSpPr txBox="1"/>
          <p:nvPr>
            <p:ph type="title"/>
          </p:nvPr>
        </p:nvSpPr>
        <p:spPr>
          <a:xfrm>
            <a:off x="2832900" y="1856075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566" name="Google Shape;56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7" name="Google Shape;5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8886" y="3516111"/>
            <a:ext cx="762523" cy="76652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5"/>
          <p:cNvSpPr txBox="1"/>
          <p:nvPr/>
        </p:nvSpPr>
        <p:spPr>
          <a:xfrm>
            <a:off x="7956288" y="4282625"/>
            <a:ext cx="11877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B5394"/>
                </a:solidFill>
                <a:highlight>
                  <a:srgbClr val="FFFFFF"/>
                </a:highlight>
              </a:rPr>
              <a:t>grant IIS 17-51278</a:t>
            </a:r>
            <a:endParaRPr b="1" sz="900">
              <a:solidFill>
                <a:srgbClr val="0B539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713225" y="445025"/>
            <a:ext cx="756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Ranking Track 2021 vs Previous Years</a:t>
            </a:r>
            <a:endParaRPr/>
          </a:p>
        </p:txBody>
      </p:sp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2019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Domain: Scholarly articles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Task: Re-ranking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2020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Domain: Scholarly articles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Tasks: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Task 1: Ad-hoc retrieval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Task 2: Re-ranking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2021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Domain: Wikimedia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Tasks: Ad-hoc retrieval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Task 1: Single ranking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Task 2: Stochastic ranking</a:t>
            </a:r>
            <a:endParaRPr sz="1500"/>
          </a:p>
        </p:txBody>
      </p:sp>
      <p:sp>
        <p:nvSpPr>
          <p:cNvPr id="319" name="Google Shape;31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Expected Exposure</a:t>
            </a:r>
            <a:endParaRPr/>
          </a:p>
        </p:txBody>
      </p:sp>
      <p:sp>
        <p:nvSpPr>
          <p:cNvPr id="325" name="Google Shape;325;p37"/>
          <p:cNvSpPr txBox="1"/>
          <p:nvPr/>
        </p:nvSpPr>
        <p:spPr>
          <a:xfrm>
            <a:off x="713225" y="2230050"/>
            <a:ext cx="7865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“given a fixed information need, no item should have an expected exposure more or less than any other item of the same relevance.”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25" y="4770800"/>
            <a:ext cx="91440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F. Diaz, B. Mitra, M. D. Ekstrand, A. J. Biega, B. Carterette. Evaluating stochastic rankings with expected exposure. CIKM, 2020.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713225" y="445025"/>
            <a:ext cx="27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WikiProject</a:t>
            </a:r>
            <a:endParaRPr/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326574" cy="322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900" y="1222625"/>
            <a:ext cx="4714573" cy="27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type="title"/>
          </p:nvPr>
        </p:nvSpPr>
        <p:spPr>
          <a:xfrm>
            <a:off x="713225" y="445025"/>
            <a:ext cx="27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WikiProject</a:t>
            </a:r>
            <a:endParaRPr/>
          </a:p>
        </p:txBody>
      </p:sp>
      <p:sp>
        <p:nvSpPr>
          <p:cNvPr id="341" name="Google Shape;341;p39"/>
          <p:cNvSpPr txBox="1"/>
          <p:nvPr>
            <p:ph idx="1" type="body"/>
          </p:nvPr>
        </p:nvSpPr>
        <p:spPr>
          <a:xfrm>
            <a:off x="184275" y="3497425"/>
            <a:ext cx="77175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Documents: A subset of English language Wikipedia article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Query: Topic form WikiProject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Fairness Objective: Ensure groups of articles </a:t>
            </a:r>
            <a:r>
              <a:rPr lang="en" sz="1200"/>
              <a:t>associated</a:t>
            </a:r>
            <a:r>
              <a:rPr lang="en" sz="1200"/>
              <a:t> with protected attributes get fair exposure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Task: ad-hoc </a:t>
            </a:r>
            <a:r>
              <a:rPr lang="en" sz="1200"/>
              <a:t>retrieval</a:t>
            </a:r>
            <a:endParaRPr sz="1200"/>
          </a:p>
        </p:txBody>
      </p:sp>
      <p:pic>
        <p:nvPicPr>
          <p:cNvPr descr="Magnifying glass" id="342" name="Google Shape;3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6749" y="1409582"/>
            <a:ext cx="511152" cy="5737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ears" id="343" name="Google Shape;34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5780" y="1417663"/>
            <a:ext cx="511152" cy="5737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344" name="Google Shape;34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6749" y="2230337"/>
            <a:ext cx="511152" cy="5737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45" name="Google Shape;34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6485" y="1407192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46" name="Google Shape;34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6485" y="1957074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47" name="Google Shape;34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6485" y="2506955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48" name="Google Shape;34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6485" y="3056837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349" name="Google Shape;34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02" y="1407192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350" name="Google Shape;35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02" y="2240938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User" id="351" name="Google Shape;35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9602" y="3058859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2" name="Google Shape;352;p39"/>
          <p:cNvCxnSpPr>
            <a:stCxn id="349" idx="1"/>
            <a:endCxn id="345" idx="3"/>
          </p:cNvCxnSpPr>
          <p:nvPr/>
        </p:nvCxnSpPr>
        <p:spPr>
          <a:xfrm rot="10800000">
            <a:off x="5556202" y="1603506"/>
            <a:ext cx="50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3" name="Google Shape;353;p39"/>
          <p:cNvCxnSpPr>
            <a:stCxn id="350" idx="1"/>
            <a:endCxn id="346" idx="3"/>
          </p:cNvCxnSpPr>
          <p:nvPr/>
        </p:nvCxnSpPr>
        <p:spPr>
          <a:xfrm rot="10800000">
            <a:off x="5556202" y="2153452"/>
            <a:ext cx="503400" cy="28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4" name="Google Shape;354;p39"/>
          <p:cNvCxnSpPr>
            <a:stCxn id="350" idx="1"/>
            <a:endCxn id="347" idx="3"/>
          </p:cNvCxnSpPr>
          <p:nvPr/>
        </p:nvCxnSpPr>
        <p:spPr>
          <a:xfrm flipH="1">
            <a:off x="5556202" y="2437252"/>
            <a:ext cx="503400" cy="26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39"/>
          <p:cNvCxnSpPr>
            <a:stCxn id="351" idx="1"/>
            <a:endCxn id="348" idx="3"/>
          </p:cNvCxnSpPr>
          <p:nvPr/>
        </p:nvCxnSpPr>
        <p:spPr>
          <a:xfrm rot="10800000">
            <a:off x="5556202" y="3253073"/>
            <a:ext cx="5034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39"/>
          <p:cNvSpPr txBox="1"/>
          <p:nvPr/>
        </p:nvSpPr>
        <p:spPr>
          <a:xfrm>
            <a:off x="1715538" y="2855724"/>
            <a:ext cx="5736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User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3444873" y="1177688"/>
            <a:ext cx="756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Ranking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39"/>
          <p:cNvSpPr txBox="1"/>
          <p:nvPr/>
        </p:nvSpPr>
        <p:spPr>
          <a:xfrm>
            <a:off x="5008650" y="1105713"/>
            <a:ext cx="10047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Documents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5843250" y="1105163"/>
            <a:ext cx="1597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Protected Attributes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0" name="Google Shape;360;p39"/>
          <p:cNvCxnSpPr>
            <a:stCxn id="342" idx="3"/>
            <a:endCxn id="343" idx="1"/>
          </p:cNvCxnSpPr>
          <p:nvPr/>
        </p:nvCxnSpPr>
        <p:spPr>
          <a:xfrm>
            <a:off x="2257901" y="1696476"/>
            <a:ext cx="12780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39"/>
          <p:cNvCxnSpPr/>
          <p:nvPr/>
        </p:nvCxnSpPr>
        <p:spPr>
          <a:xfrm>
            <a:off x="4046931" y="1707925"/>
            <a:ext cx="89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p39"/>
          <p:cNvCxnSpPr>
            <a:stCxn id="344" idx="0"/>
            <a:endCxn id="342" idx="2"/>
          </p:cNvCxnSpPr>
          <p:nvPr/>
        </p:nvCxnSpPr>
        <p:spPr>
          <a:xfrm rot="10800000">
            <a:off x="2002325" y="1983437"/>
            <a:ext cx="0" cy="24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p39"/>
          <p:cNvCxnSpPr/>
          <p:nvPr/>
        </p:nvCxnSpPr>
        <p:spPr>
          <a:xfrm flipH="1">
            <a:off x="2350644" y="2107961"/>
            <a:ext cx="2616300" cy="38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4" name="Google Shape;364;p39"/>
          <p:cNvCxnSpPr/>
          <p:nvPr/>
        </p:nvCxnSpPr>
        <p:spPr>
          <a:xfrm flipH="1" rot="10800000">
            <a:off x="2395888" y="2325490"/>
            <a:ext cx="2643000" cy="43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5" name="Google Shape;365;p39"/>
          <p:cNvSpPr txBox="1"/>
          <p:nvPr/>
        </p:nvSpPr>
        <p:spPr>
          <a:xfrm rot="-516700">
            <a:off x="2793911" y="2103908"/>
            <a:ext cx="777364" cy="23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Exposure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 rot="-563307">
            <a:off x="3025018" y="2636724"/>
            <a:ext cx="956310" cy="231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Attention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1690025" y="2794650"/>
            <a:ext cx="110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Co-ordinators/ Editors</a:t>
            </a:r>
            <a:endParaRPr sz="1100">
              <a:highlight>
                <a:srgbClr val="EFEFE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4960800" y="1063663"/>
            <a:ext cx="110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Wiki articles</a:t>
            </a:r>
            <a:endParaRPr sz="1100">
              <a:highlight>
                <a:srgbClr val="EFEFE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1751625" y="1116638"/>
            <a:ext cx="62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Query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1515600" y="1186913"/>
            <a:ext cx="9735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Topic Query</a:t>
            </a:r>
            <a:endParaRPr sz="1100">
              <a:solidFill>
                <a:srgbClr val="FFFFFF"/>
              </a:solidFill>
              <a:highlight>
                <a:srgbClr val="EFEFE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pic>
        <p:nvPicPr>
          <p:cNvPr descr="Magnifying glass" id="377" name="Google Shape;3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624" y="2981807"/>
            <a:ext cx="511152" cy="5737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ears" id="378" name="Google Shape;37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2680" y="2993250"/>
            <a:ext cx="511152" cy="5737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79" name="Google Shape;37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8010" y="2724680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ocument" id="380" name="Google Shape;38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8010" y="3184086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40"/>
          <p:cNvSpPr txBox="1"/>
          <p:nvPr/>
        </p:nvSpPr>
        <p:spPr>
          <a:xfrm>
            <a:off x="1835723" y="2696938"/>
            <a:ext cx="756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Ranking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2" name="Google Shape;382;p40"/>
          <p:cNvCxnSpPr>
            <a:stCxn id="377" idx="3"/>
          </p:cNvCxnSpPr>
          <p:nvPr/>
        </p:nvCxnSpPr>
        <p:spPr>
          <a:xfrm>
            <a:off x="1344776" y="3268701"/>
            <a:ext cx="567900" cy="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3" name="Google Shape;383;p40"/>
          <p:cNvCxnSpPr/>
          <p:nvPr/>
        </p:nvCxnSpPr>
        <p:spPr>
          <a:xfrm>
            <a:off x="2423831" y="3268700"/>
            <a:ext cx="6372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4" name="Google Shape;384;p40"/>
          <p:cNvSpPr txBox="1"/>
          <p:nvPr/>
        </p:nvSpPr>
        <p:spPr>
          <a:xfrm>
            <a:off x="2745775" y="2303888"/>
            <a:ext cx="110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Wiki articles</a:t>
            </a:r>
            <a:endParaRPr sz="1100">
              <a:highlight>
                <a:srgbClr val="EFEFE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658150" y="2696938"/>
            <a:ext cx="9735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Topic Query</a:t>
            </a:r>
            <a:endParaRPr sz="1100">
              <a:solidFill>
                <a:srgbClr val="FFFFFF"/>
              </a:solidFill>
              <a:highlight>
                <a:srgbClr val="EFEFE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Document" id="386" name="Google Shape;38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8010" y="3643511"/>
            <a:ext cx="349767" cy="39262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7" name="Google Shape;387;p40"/>
          <p:cNvPicPr preferRelativeResize="0"/>
          <p:nvPr/>
        </p:nvPicPr>
        <p:blipFill rotWithShape="1">
          <a:blip r:embed="rId6">
            <a:alphaModFix/>
          </a:blip>
          <a:srcRect b="4637" l="3046" r="35648" t="37967"/>
          <a:stretch/>
        </p:blipFill>
        <p:spPr>
          <a:xfrm>
            <a:off x="5956375" y="2208462"/>
            <a:ext cx="1100399" cy="15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0"/>
          <p:cNvPicPr preferRelativeResize="0"/>
          <p:nvPr/>
        </p:nvPicPr>
        <p:blipFill rotWithShape="1">
          <a:blip r:embed="rId7">
            <a:alphaModFix/>
          </a:blip>
          <a:srcRect b="0" l="27120" r="23479" t="0"/>
          <a:stretch/>
        </p:blipFill>
        <p:spPr>
          <a:xfrm>
            <a:off x="7201025" y="2208450"/>
            <a:ext cx="1189163" cy="15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0"/>
          <p:cNvSpPr txBox="1"/>
          <p:nvPr/>
        </p:nvSpPr>
        <p:spPr>
          <a:xfrm>
            <a:off x="826875" y="1852225"/>
            <a:ext cx="28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Single ranking per query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4306900" y="1817425"/>
            <a:ext cx="4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Evaluated based 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5956375" y="3822975"/>
            <a:ext cx="11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Geographic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7228326" y="3822975"/>
            <a:ext cx="123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Demographic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40"/>
          <p:cNvPicPr preferRelativeResize="0"/>
          <p:nvPr/>
        </p:nvPicPr>
        <p:blipFill rotWithShape="1">
          <a:blip r:embed="rId8">
            <a:alphaModFix/>
          </a:blip>
          <a:srcRect b="0" l="29711" r="0" t="36736"/>
          <a:stretch/>
        </p:blipFill>
        <p:spPr>
          <a:xfrm>
            <a:off x="4480350" y="2214875"/>
            <a:ext cx="1134599" cy="15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 txBox="1"/>
          <p:nvPr/>
        </p:nvSpPr>
        <p:spPr>
          <a:xfrm>
            <a:off x="4606175" y="4268425"/>
            <a:ext cx="40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Relevance				Fairness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7118700" y="4835700"/>
            <a:ext cx="20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Images are from https://unsplash.com/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40"/>
          <p:cNvSpPr txBox="1"/>
          <p:nvPr/>
        </p:nvSpPr>
        <p:spPr>
          <a:xfrm>
            <a:off x="790450" y="1142425"/>
            <a:ext cx="784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 Case: Help Wikiproject coordinators in finding articles for editors.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pic>
        <p:nvPicPr>
          <p:cNvPr descr="Magnifying glass" id="403" name="Google Shape;4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52" y="2943160"/>
            <a:ext cx="482103" cy="50071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ears" id="404" name="Google Shape;40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229" y="2944060"/>
            <a:ext cx="482103" cy="50071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41"/>
          <p:cNvSpPr txBox="1"/>
          <p:nvPr/>
        </p:nvSpPr>
        <p:spPr>
          <a:xfrm>
            <a:off x="821331" y="2694570"/>
            <a:ext cx="7140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Ranking</a:t>
            </a:r>
            <a:endParaRPr sz="11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06" name="Google Shape;406;p41"/>
          <p:cNvCxnSpPr>
            <a:stCxn id="403" idx="3"/>
          </p:cNvCxnSpPr>
          <p:nvPr/>
        </p:nvCxnSpPr>
        <p:spPr>
          <a:xfrm flipH="1" rot="10800000">
            <a:off x="619756" y="3187818"/>
            <a:ext cx="3177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7" name="Google Shape;407;p41"/>
          <p:cNvCxnSpPr/>
          <p:nvPr/>
        </p:nvCxnSpPr>
        <p:spPr>
          <a:xfrm>
            <a:off x="1419327" y="3193519"/>
            <a:ext cx="384300" cy="1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8" name="Google Shape;408;p41"/>
          <p:cNvSpPr txBox="1"/>
          <p:nvPr/>
        </p:nvSpPr>
        <p:spPr>
          <a:xfrm>
            <a:off x="0" y="2694575"/>
            <a:ext cx="9372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EFEFEF"/>
                </a:highlight>
                <a:latin typeface="Nunito"/>
                <a:ea typeface="Nunito"/>
                <a:cs typeface="Nunito"/>
                <a:sym typeface="Nunito"/>
              </a:rPr>
              <a:t>Topic Query</a:t>
            </a:r>
            <a:endParaRPr sz="1100">
              <a:solidFill>
                <a:srgbClr val="FFFFFF"/>
              </a:solidFill>
              <a:highlight>
                <a:srgbClr val="EFEFEF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" name="Google Shape;409;p41"/>
          <p:cNvPicPr preferRelativeResize="0"/>
          <p:nvPr/>
        </p:nvPicPr>
        <p:blipFill rotWithShape="1">
          <a:blip r:embed="rId5">
            <a:alphaModFix/>
          </a:blip>
          <a:srcRect b="4637" l="3046" r="35648" t="37967"/>
          <a:stretch/>
        </p:blipFill>
        <p:spPr>
          <a:xfrm>
            <a:off x="6535425" y="2277162"/>
            <a:ext cx="1100399" cy="15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6">
            <a:alphaModFix/>
          </a:blip>
          <a:srcRect b="0" l="27120" r="23479" t="0"/>
          <a:stretch/>
        </p:blipFill>
        <p:spPr>
          <a:xfrm>
            <a:off x="7780075" y="2277150"/>
            <a:ext cx="1189163" cy="15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1"/>
          <p:cNvSpPr txBox="1"/>
          <p:nvPr/>
        </p:nvSpPr>
        <p:spPr>
          <a:xfrm>
            <a:off x="473275" y="1861113"/>
            <a:ext cx="28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Distribution over ranking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1"/>
          <p:cNvSpPr txBox="1"/>
          <p:nvPr/>
        </p:nvSpPr>
        <p:spPr>
          <a:xfrm>
            <a:off x="3730600" y="1913950"/>
            <a:ext cx="40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Evaluated based 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6535425" y="3891675"/>
            <a:ext cx="11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Geographic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41"/>
          <p:cNvSpPr txBox="1"/>
          <p:nvPr/>
        </p:nvSpPr>
        <p:spPr>
          <a:xfrm>
            <a:off x="7807376" y="3891675"/>
            <a:ext cx="1233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Demographic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41"/>
          <p:cNvPicPr preferRelativeResize="0"/>
          <p:nvPr/>
        </p:nvPicPr>
        <p:blipFill rotWithShape="1">
          <a:blip r:embed="rId7">
            <a:alphaModFix/>
          </a:blip>
          <a:srcRect b="0" l="29711" r="0" t="36736"/>
          <a:stretch/>
        </p:blipFill>
        <p:spPr>
          <a:xfrm>
            <a:off x="3904050" y="2311400"/>
            <a:ext cx="1134599" cy="15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1"/>
          <p:cNvSpPr txBox="1"/>
          <p:nvPr/>
        </p:nvSpPr>
        <p:spPr>
          <a:xfrm>
            <a:off x="4029875" y="4364950"/>
            <a:ext cx="493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Relevance		Quality			Fairness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3574" y="2495700"/>
            <a:ext cx="1787827" cy="153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0250" y="2495700"/>
            <a:ext cx="1233600" cy="111931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1"/>
          <p:cNvSpPr txBox="1"/>
          <p:nvPr/>
        </p:nvSpPr>
        <p:spPr>
          <a:xfrm>
            <a:off x="7118700" y="4835700"/>
            <a:ext cx="202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Images are from https://unsplash.com/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0" name="Google Shape;42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41"/>
          <p:cNvSpPr txBox="1"/>
          <p:nvPr/>
        </p:nvSpPr>
        <p:spPr>
          <a:xfrm>
            <a:off x="619750" y="1116800"/>
            <a:ext cx="84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 Case: Help Wikiproject editors finding articles associated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with a project (saved search)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Provided</a:t>
            </a:r>
            <a:endParaRPr/>
          </a:p>
        </p:txBody>
      </p:sp>
      <p:pic>
        <p:nvPicPr>
          <p:cNvPr descr="Magnifying glass" id="427" name="Google Shape;427;p42"/>
          <p:cNvPicPr preferRelativeResize="0"/>
          <p:nvPr/>
        </p:nvPicPr>
        <p:blipFill rotWithShape="1">
          <a:blip r:embed="rId3">
            <a:alphaModFix/>
          </a:blip>
          <a:srcRect b="6831" l="7265" r="7461" t="7456"/>
          <a:stretch/>
        </p:blipFill>
        <p:spPr>
          <a:xfrm flipH="1">
            <a:off x="445450" y="1102400"/>
            <a:ext cx="2700525" cy="28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2"/>
          <p:cNvSpPr txBox="1"/>
          <p:nvPr/>
        </p:nvSpPr>
        <p:spPr>
          <a:xfrm>
            <a:off x="1294600" y="1643300"/>
            <a:ext cx="157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Title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Keyword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Scope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Homepage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9" name="Google Shape;429;p42"/>
          <p:cNvPicPr preferRelativeResize="0"/>
          <p:nvPr/>
        </p:nvPicPr>
        <p:blipFill rotWithShape="1">
          <a:blip r:embed="rId4">
            <a:alphaModFix/>
          </a:blip>
          <a:srcRect b="3178" l="6274" r="6090" t="3047"/>
          <a:stretch/>
        </p:blipFill>
        <p:spPr>
          <a:xfrm>
            <a:off x="3699250" y="1211750"/>
            <a:ext cx="1907049" cy="235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2"/>
          <p:cNvSpPr txBox="1"/>
          <p:nvPr/>
        </p:nvSpPr>
        <p:spPr>
          <a:xfrm>
            <a:off x="3901100" y="1626475"/>
            <a:ext cx="1844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Title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Text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Quality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Geographic locations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Gender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42"/>
          <p:cNvSpPr txBox="1"/>
          <p:nvPr/>
        </p:nvSpPr>
        <p:spPr>
          <a:xfrm>
            <a:off x="3434750" y="3695775"/>
            <a:ext cx="2596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English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 articles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42"/>
          <p:cNvSpPr txBox="1"/>
          <p:nvPr/>
        </p:nvSpPr>
        <p:spPr>
          <a:xfrm>
            <a:off x="504450" y="3681850"/>
            <a:ext cx="253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WikiProject topic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42"/>
          <p:cNvSpPr/>
          <p:nvPr/>
        </p:nvSpPr>
        <p:spPr>
          <a:xfrm>
            <a:off x="6256225" y="1588375"/>
            <a:ext cx="2530200" cy="173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Training data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Geographic fairness ground truth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Evaluation data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Hidden demographic attribute (gender)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